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25"/>
  </p:notesMasterIdLst>
  <p:sldIdLst>
    <p:sldId id="440" r:id="rId3"/>
    <p:sldId id="462" r:id="rId4"/>
    <p:sldId id="293" r:id="rId5"/>
    <p:sldId id="329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463" r:id="rId14"/>
    <p:sldId id="339" r:id="rId15"/>
    <p:sldId id="464" r:id="rId16"/>
    <p:sldId id="465" r:id="rId17"/>
    <p:sldId id="466" r:id="rId18"/>
    <p:sldId id="340" r:id="rId19"/>
    <p:sldId id="341" r:id="rId20"/>
    <p:sldId id="467" r:id="rId21"/>
    <p:sldId id="348" r:id="rId22"/>
    <p:sldId id="346" r:id="rId23"/>
    <p:sldId id="349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4A006E-A748-41E2-A118-02A48D3879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4DAFAA0-D0A6-4EE4-90E0-6817CA8C5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D4CDABB2-C7F6-4641-A421-F297991424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8FF111-09A5-401F-88EB-0552BE2F83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27AE43-49D8-4522-9E73-65AC09DA85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EFE3F1-D71F-4702-9628-E86ACBBA1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C89F103-7851-45AE-A7B3-3E6FF6F69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924AC-9E1C-4847-B893-704AFF525E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6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1546FA-358F-427C-808F-6238AC87446C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tr-TR" sz="13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4E16C0-8153-44CF-9145-0A573FBE82E5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tr-TR" sz="13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CAAB69-15DB-49B6-99FE-505EE9CB4169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tr-TR" sz="13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5BF71F-87BF-41A3-AA5B-0A7D5E27B27E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tr-TR" sz="13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9352CE-B0CF-4D86-9008-5189345EE6E3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tr-TR" sz="13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D46E55-86BB-4BB3-AC24-910349337124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tr-TR" sz="13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E8DFBE-F988-4665-A165-F42E92251318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tr-TR" sz="13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418FF0-A8FB-493B-9DAC-F134F13A2CCA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tr-TR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75F654-F188-46E7-A7A2-94E41B0DA962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tr-TR" sz="13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3C24DC-3C87-41C5-A813-8041150F86AC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tr-TR" sz="13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CD7678-10A6-4EDB-A686-BBB9DB1D1770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tr-TR" sz="13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C9645A-4BCA-4AF6-9D59-59FE77957D3B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tr-TR" sz="13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A64862-A22F-4325-95F6-C7A3C985CBFD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tr-TR" sz="13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6990C3-5F1A-47CD-8548-C3FE4DE5C60C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tr-TR" sz="13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2EDD8D-E9EB-479C-8739-5F6806CE0509}" type="slidenum">
              <a:rPr lang="en-US" altLang="tr-TR" sz="1300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tr-TR" sz="13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88247-8AE7-48C2-AE8D-61EFF2F1D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BF9DB-6FB0-48BD-ACDF-2FFE213C6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F118E-93E8-4794-ADE3-B2A3EA043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DC0AF-9119-40CA-930A-A1900EAFF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91F489-459C-4618-9A88-8A00889A9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5D3F71-FBFF-48F4-93C1-FA13BA363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8F906-D64D-4114-9D09-E229F64B1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5DC9-898D-4F56-BCEC-F9310200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892A4A-35E0-45AD-845F-6CA8C7C1D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449EB-31F8-4812-8D1F-8F67F1925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453A9-DA4B-4B31-8F42-E9E00F70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C9FDC-5F8F-4D7A-8761-9554EB74C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A4A91-1608-4BA3-98CF-6F7FE8D80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3A5CD1-CF2B-4939-972A-D0EE11D12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D0BD2-73B8-41D0-A116-1FC667C90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4437" y="589597"/>
            <a:ext cx="41751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82CB-6B8F-4D6A-A540-B3C21A33D2AE}" type="datetime1">
              <a:rPr lang="en-US" smtClean="0"/>
              <a:t>26-Apr-23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035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C3-B7CB-494A-A55E-3FE967E4EBA0}" type="datetime1">
              <a:rPr lang="en-US" smtClean="0"/>
              <a:t>26-Apr-23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412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15F8-3A60-4805-8F0C-C628542134BC}" type="datetime1">
              <a:rPr lang="en-US" smtClean="0"/>
              <a:t>26-Apr-23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3816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299-8654-4974-A42E-FBD54F4FBC9E}" type="datetime1">
              <a:rPr lang="en-US" smtClean="0"/>
              <a:t>26-Apr-23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5973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6300" y="673100"/>
            <a:ext cx="485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0400" y="4965700"/>
            <a:ext cx="78232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B58D-675E-4FA4-8914-98D3D88BE9BD}" type="datetime1">
              <a:rPr lang="en-US" smtClean="0"/>
              <a:t>26-Apr-23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6318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28F7-7429-4C84-93BD-FC4D82BA0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DBEF-772F-45C2-ACC3-3B2482DE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642F4-5B8B-46EE-BE46-FF6C83360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A7CACAB-58D9-412F-8C3D-6D2442772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F246C-C94D-45DA-BED5-A87619A01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3849A-6ADC-4E2F-B7F1-A577D743D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4C0F2-4A5B-4916-81CD-920682B07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1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A551C-F983-4019-A463-2FFB0532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3B98-DA45-4320-96BB-1F329213E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150FB-4DAB-4469-8BAF-D41562D61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46D3E-35E1-4FAF-8CFA-72511D45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9CD02-F6ED-4219-8F80-26B9C2BA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4F83B-D42D-4ED5-A8B5-6B1176505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16F189-94E1-4F24-87B3-6566D36EB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1DCE8-98B0-4BB2-9E6E-38A4FC61D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C74299-2B55-41FF-BA8B-076EC8D8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28E76-A2DE-4691-A072-DF21BB734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677AB5-EA10-405C-BD94-51823EEBF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08E6D-7FDD-4764-9AC8-2E6DC2B41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09F440-35AE-4E39-9244-CD687F0D8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FF1F4A-1549-4948-AE0F-107BF5F9F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13ED67-1638-4A0F-A7EA-47036C357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78996-905E-43D9-B6DB-742E6AE69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547B8-6A18-43D1-A0C7-3D75004B5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90588-6CA5-46D1-9660-FE6164428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DB65D-6DFD-47EB-9DCF-5C8ADF9AE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7C12C-E231-4328-9480-F690F2175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0ED96-E4CC-418D-80F3-F58A0A800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ED0BCE-5F7A-4744-8909-BF307564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başlık stili için tıklatın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A514E3-760A-48C9-9212-224FDCBC6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metin stillerini düzenlemek için tıklatın</a:t>
            </a:r>
          </a:p>
          <a:p>
            <a:pPr lvl="1"/>
            <a:r>
              <a:rPr lang="en-US" altLang="en-US"/>
              <a:t>İkinci düzey</a:t>
            </a:r>
          </a:p>
          <a:p>
            <a:pPr lvl="2"/>
            <a:r>
              <a:rPr lang="en-US" altLang="en-US"/>
              <a:t>Üçüncü düzey</a:t>
            </a:r>
          </a:p>
          <a:p>
            <a:pPr lvl="3"/>
            <a:r>
              <a:rPr lang="en-US" altLang="en-US"/>
              <a:t>Dördüncü düzey</a:t>
            </a:r>
          </a:p>
          <a:p>
            <a:pPr lvl="4"/>
            <a:r>
              <a:rPr lang="en-US" altLang="en-US"/>
              <a:t>Beşinci düzey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A76538A-B0F7-4A29-95F7-1544B22DDE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5231930-6445-49E7-A077-BD446674BB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D6A1B-B18A-48B1-B4A3-2338E72E5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8BEC-55BF-4650-BE86-22105D11F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68" y="589597"/>
            <a:ext cx="7434262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5920"/>
            <a:ext cx="8072119" cy="290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674-A2E4-4A2C-88EA-6A6CDF7EEFE6}" type="datetime1">
              <a:rPr lang="en-US" smtClean="0"/>
              <a:t>26-Apr-23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905A-4A55-4E00-8000-170226D03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1442-B853-4DB1-B291-70C35B2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B3B77-798B-459B-AF29-76010E11145A}"/>
              </a:ext>
            </a:extLst>
          </p:cNvPr>
          <p:cNvSpPr/>
          <p:nvPr/>
        </p:nvSpPr>
        <p:spPr>
          <a:xfrm>
            <a:off x="0" y="24989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200" b="1" i="0" u="none" strike="noStrike" kern="1200" cap="none" spc="-170" normalizeH="0" baseline="0" noProof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lang="en-AU" sz="3200" b="1" i="1" u="none" strike="noStrike" kern="1200" cap="none" spc="-17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  <a:t>Polygon Fill-Area Clipping</a:t>
            </a:r>
            <a:endParaRPr lang="en-AU" sz="3200" b="1" spc="-220" dirty="0">
              <a:solidFill>
                <a:srgbClr val="374D81"/>
              </a:solidFill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D1BD5-E1E8-49DC-A6FD-D44108A59372}"/>
              </a:ext>
            </a:extLst>
          </p:cNvPr>
          <p:cNvSpPr txBox="1">
            <a:spLocks/>
          </p:cNvSpPr>
          <p:nvPr/>
        </p:nvSpPr>
        <p:spPr>
          <a:xfrm>
            <a:off x="304800" y="242668"/>
            <a:ext cx="8458200" cy="64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50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7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IT-331</a:t>
            </a:r>
            <a:r>
              <a:rPr kumimoji="0" lang="en-AU" sz="2400" b="1" i="1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                             </a:t>
            </a:r>
            <a:r>
              <a:rPr kumimoji="0" lang="en-AU" sz="24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 Computer Graphics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-35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Mohammed El-Said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Assistant Professor, Computer Science Dept.,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Faculty of Computers &amp; Artificial Intelligence,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Helwan University - Cairo, Egypt.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-5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-5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898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135937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96048-8D6A-F328-6910-521DBAD00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2" y="68263"/>
            <a:ext cx="890261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82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>
            <a:off x="1260475" y="4292600"/>
            <a:ext cx="2376488" cy="1728788"/>
          </a:xfrm>
          <a:custGeom>
            <a:avLst/>
            <a:gdLst>
              <a:gd name="T0" fmla="*/ 0 w 1497"/>
              <a:gd name="T1" fmla="*/ 1943041824 h 1089"/>
              <a:gd name="T2" fmla="*/ 801409856 w 1497"/>
              <a:gd name="T3" fmla="*/ 914817777 h 1089"/>
              <a:gd name="T4" fmla="*/ 1486892500 w 1497"/>
              <a:gd name="T5" fmla="*/ 0 h 1089"/>
              <a:gd name="T6" fmla="*/ 1829633822 w 1497"/>
              <a:gd name="T7" fmla="*/ 914817777 h 1089"/>
              <a:gd name="T8" fmla="*/ 2058968883 w 1497"/>
              <a:gd name="T9" fmla="*/ 1600300475 h 1089"/>
              <a:gd name="T10" fmla="*/ 2147483647 w 1497"/>
              <a:gd name="T11" fmla="*/ 914817777 h 1089"/>
              <a:gd name="T12" fmla="*/ 2147483647 w 1497"/>
              <a:gd name="T13" fmla="*/ 113407858 h 1089"/>
              <a:gd name="T14" fmla="*/ 2147483647 w 1497"/>
              <a:gd name="T15" fmla="*/ 914817777 h 1089"/>
              <a:gd name="T16" fmla="*/ 2147483647 w 1497"/>
              <a:gd name="T17" fmla="*/ 1600300475 h 1089"/>
              <a:gd name="T18" fmla="*/ 2147483647 w 1497"/>
              <a:gd name="T19" fmla="*/ 2147483647 h 1089"/>
              <a:gd name="T20" fmla="*/ 914817705 w 1497"/>
              <a:gd name="T21" fmla="*/ 2058969045 h 1089"/>
              <a:gd name="T22" fmla="*/ 0 w 1497"/>
              <a:gd name="T23" fmla="*/ 1943041824 h 108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7"/>
              <a:gd name="T37" fmla="*/ 0 h 1089"/>
              <a:gd name="T38" fmla="*/ 1497 w 1497"/>
              <a:gd name="T39" fmla="*/ 1089 h 108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7" h="1089">
                <a:moveTo>
                  <a:pt x="0" y="771"/>
                </a:moveTo>
                <a:lnTo>
                  <a:pt x="318" y="363"/>
                </a:lnTo>
                <a:lnTo>
                  <a:pt x="590" y="0"/>
                </a:lnTo>
                <a:lnTo>
                  <a:pt x="726" y="363"/>
                </a:lnTo>
                <a:lnTo>
                  <a:pt x="817" y="635"/>
                </a:lnTo>
                <a:lnTo>
                  <a:pt x="908" y="363"/>
                </a:lnTo>
                <a:lnTo>
                  <a:pt x="998" y="45"/>
                </a:lnTo>
                <a:lnTo>
                  <a:pt x="1270" y="363"/>
                </a:lnTo>
                <a:lnTo>
                  <a:pt x="1497" y="635"/>
                </a:lnTo>
                <a:lnTo>
                  <a:pt x="953" y="1089"/>
                </a:lnTo>
                <a:lnTo>
                  <a:pt x="363" y="817"/>
                </a:lnTo>
                <a:lnTo>
                  <a:pt x="0" y="771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>
                <a:ea typeface="굴림" pitchFamily="34" charset="-127"/>
              </a:rPr>
              <a:t>Sutherland-Hodgman Polygon Clipping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34" charset="-127"/>
              </a:rPr>
              <a:t>The algorithm correctly clips convex polygons, but may display extraneous lines for concave polygons</a:t>
            </a:r>
            <a:endParaRPr lang="en-US" altLang="ko-KR">
              <a:latin typeface="명조"/>
              <a:ea typeface="굴림" pitchFamily="34" charset="-127"/>
            </a:endParaRPr>
          </a:p>
          <a:p>
            <a:pPr eaLnBrk="1" hangingPunct="1"/>
            <a:endParaRPr lang="en-US" altLang="ko-KR">
              <a:latin typeface="명조"/>
              <a:ea typeface="굴림" pitchFamily="34" charset="-127"/>
            </a:endParaRPr>
          </a:p>
          <a:p>
            <a:pPr eaLnBrk="1" hangingPunct="1"/>
            <a:endParaRPr lang="en-US" altLang="ko-KR">
              <a:latin typeface="명조"/>
              <a:ea typeface="굴림" pitchFamily="34" charset="-127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260475" y="3284538"/>
            <a:ext cx="2449513" cy="158432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4502150" y="4221163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6229350" y="4292600"/>
            <a:ext cx="1511300" cy="576263"/>
          </a:xfrm>
          <a:custGeom>
            <a:avLst/>
            <a:gdLst>
              <a:gd name="T0" fmla="*/ 0 w 952"/>
              <a:gd name="T1" fmla="*/ 914818306 h 363"/>
              <a:gd name="T2" fmla="*/ 685482500 w 952"/>
              <a:gd name="T3" fmla="*/ 0 h 363"/>
              <a:gd name="T4" fmla="*/ 1028223750 w 952"/>
              <a:gd name="T5" fmla="*/ 914818306 h 363"/>
              <a:gd name="T6" fmla="*/ 1484372825 w 952"/>
              <a:gd name="T7" fmla="*/ 914818306 h 363"/>
              <a:gd name="T8" fmla="*/ 1713706250 w 952"/>
              <a:gd name="T9" fmla="*/ 113407923 h 363"/>
              <a:gd name="T10" fmla="*/ 2147483647 w 952"/>
              <a:gd name="T11" fmla="*/ 914818306 h 363"/>
              <a:gd name="T12" fmla="*/ 0 w 952"/>
              <a:gd name="T13" fmla="*/ 914818306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2"/>
              <a:gd name="T22" fmla="*/ 0 h 363"/>
              <a:gd name="T23" fmla="*/ 952 w 952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2" h="363">
                <a:moveTo>
                  <a:pt x="0" y="363"/>
                </a:moveTo>
                <a:lnTo>
                  <a:pt x="272" y="0"/>
                </a:lnTo>
                <a:lnTo>
                  <a:pt x="408" y="363"/>
                </a:lnTo>
                <a:lnTo>
                  <a:pt x="589" y="363"/>
                </a:lnTo>
                <a:lnTo>
                  <a:pt x="680" y="45"/>
                </a:lnTo>
                <a:lnTo>
                  <a:pt x="952" y="363"/>
                </a:lnTo>
                <a:lnTo>
                  <a:pt x="0" y="363"/>
                </a:lnTo>
                <a:close/>
              </a:path>
            </a:pathLst>
          </a:custGeom>
          <a:solidFill>
            <a:srgbClr val="0000CC"/>
          </a:solidFill>
          <a:ln w="28575" cmpd="sng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789F86BE-C7C9-92E6-95B6-116FEE04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661667"/>
            <a:ext cx="8963025" cy="553466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4429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3F2D083-55B3-DBA7-CFEC-0B0978EB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93" y="68263"/>
            <a:ext cx="8902615" cy="6721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3120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00BF288-43AC-9EA5-7309-9D1D0DBBD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291942"/>
            <a:ext cx="8963025" cy="62741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77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42988"/>
            <a:ext cx="75533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49688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tr-TR" sz="2400" dirty="0"/>
              <a:t>Another approach to polygon clipping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tr-TR" sz="2400" dirty="0"/>
              <a:t>No extra clipping outside window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tr-TR" sz="2400" dirty="0"/>
              <a:t>Works for arbitrary shapes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tr-TR" sz="2400" dirty="0"/>
              <a:t>Avoids degenerate polygons</a:t>
            </a:r>
            <a:endParaRPr lang="tr-TR" altLang="tr-TR" sz="2400" dirty="0"/>
          </a:p>
          <a:p>
            <a:pPr eaLnBrk="1" hangingPunct="1"/>
            <a:endParaRPr lang="tr-TR" altLang="en-US" sz="2400" dirty="0"/>
          </a:p>
          <a:p>
            <a:pPr eaLnBrk="1" hangingPunct="1">
              <a:lnSpc>
                <a:spcPct val="110000"/>
              </a:lnSpc>
            </a:pPr>
            <a:endParaRPr lang="en-US" altLang="tr-TR" sz="24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63513"/>
            <a:ext cx="8642350" cy="1127125"/>
          </a:xfrm>
        </p:spPr>
        <p:txBody>
          <a:bodyPr/>
          <a:lstStyle/>
          <a:p>
            <a:pPr eaLnBrk="1" hangingPunct="1"/>
            <a:r>
              <a:rPr lang="en-US" altLang="tr-TR" sz="2800" i="1" dirty="0" err="1"/>
              <a:t>Weiler</a:t>
            </a:r>
            <a:r>
              <a:rPr lang="en-US" altLang="tr-TR" sz="2800" i="1" dirty="0"/>
              <a:t>-Atherton</a:t>
            </a:r>
            <a:r>
              <a:rPr lang="en-US" altLang="tr-TR" sz="2800" dirty="0"/>
              <a:t> Polygon Clipping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9EAD8D-1536-1453-1CAD-2BA0BCE2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tr-TR" sz="3200" i="1" dirty="0" err="1"/>
              <a:t>Weiler</a:t>
            </a:r>
            <a:r>
              <a:rPr lang="en-US" altLang="tr-TR" sz="3200" i="1" dirty="0"/>
              <a:t>-Atherton</a:t>
            </a:r>
            <a:r>
              <a:rPr lang="en-US" altLang="tr-TR" sz="3200" dirty="0"/>
              <a:t> Polygon Clipping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1E28F-F7DE-461C-32E3-D20F068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6731"/>
            <a:ext cx="8229600" cy="4341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8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DE83D-8CDB-4959-B42E-71910C48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b="5468"/>
          <a:stretch/>
        </p:blipFill>
        <p:spPr>
          <a:xfrm>
            <a:off x="1540051" y="47420"/>
            <a:ext cx="6104411" cy="682603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9C7FCA-19AA-4BCE-B1FD-0F9F930DDC7B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568" y="6525344"/>
            <a:ext cx="1440160" cy="720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F77F1-4B10-4343-A709-6EB21535D424}"/>
              </a:ext>
            </a:extLst>
          </p:cNvPr>
          <p:cNvCxnSpPr/>
          <p:nvPr/>
        </p:nvCxnSpPr>
        <p:spPr bwMode="auto">
          <a:xfrm flipH="1">
            <a:off x="7500446" y="6163223"/>
            <a:ext cx="1152128" cy="56210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A6C450-3F7B-485E-A03C-004A95F8BADC}"/>
              </a:ext>
            </a:extLst>
          </p:cNvPr>
          <p:cNvCxnSpPr>
            <a:cxnSpLocks/>
          </p:cNvCxnSpPr>
          <p:nvPr/>
        </p:nvCxnSpPr>
        <p:spPr bwMode="auto">
          <a:xfrm>
            <a:off x="979984" y="1997224"/>
            <a:ext cx="1287760" cy="92772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067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359636-E262-FC3B-6545-78299842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17" y="1700808"/>
            <a:ext cx="71278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696"/>
          </a:xfrm>
        </p:spPr>
        <p:txBody>
          <a:bodyPr/>
          <a:lstStyle/>
          <a:p>
            <a:pPr eaLnBrk="1" hangingPunct="1"/>
            <a:r>
              <a:rPr lang="en-US" altLang="ko-KR" sz="1800">
                <a:ea typeface="굴림" pitchFamily="34" charset="-127"/>
              </a:rPr>
              <a:t>Weiler-Atherton Polygon Clipping</a:t>
            </a:r>
            <a:br>
              <a:rPr lang="en-US" altLang="ko-KR" sz="1800">
                <a:ea typeface="굴림" pitchFamily="34" charset="-127"/>
              </a:rPr>
            </a:br>
            <a:r>
              <a:rPr lang="en-US" altLang="ko-KR" sz="1800">
                <a:ea typeface="굴림" pitchFamily="34" charset="-127"/>
              </a:rPr>
              <a:t>counter-clockwise orientation of subject polygon</a:t>
            </a:r>
            <a:endParaRPr lang="en-US" altLang="ko-KR" sz="2400">
              <a:ea typeface="굴림" pitchFamily="34" charset="-127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03238"/>
            <a:ext cx="8229600" cy="1069578"/>
          </a:xfrm>
        </p:spPr>
        <p:txBody>
          <a:bodyPr/>
          <a:lstStyle/>
          <a:p>
            <a:pPr eaLnBrk="1" hangingPunct="1"/>
            <a:r>
              <a:rPr lang="en-US" altLang="ko-KR" sz="2000" dirty="0">
                <a:ea typeface="굴림" pitchFamily="34" charset="-127"/>
              </a:rPr>
              <a:t>For an outside-to-inside pair of vertices, follow the polygon boundary</a:t>
            </a:r>
          </a:p>
          <a:p>
            <a:pPr eaLnBrk="1" hangingPunct="1"/>
            <a:r>
              <a:rPr lang="en-US" altLang="ko-KR" sz="2000" dirty="0">
                <a:ea typeface="굴림" pitchFamily="34" charset="-127"/>
              </a:rPr>
              <a:t>For an inside-to-outside pair of vertices, follow the window boundary in a counter-clockwise direction</a:t>
            </a:r>
            <a:endParaRPr lang="en-US" altLang="ko-KR" sz="2000" dirty="0">
              <a:latin typeface="명조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38113"/>
            <a:ext cx="7288212" cy="1143000"/>
          </a:xfrm>
        </p:spPr>
        <p:txBody>
          <a:bodyPr/>
          <a:lstStyle/>
          <a:p>
            <a:pPr eaLnBrk="1" hangingPunct="1"/>
            <a:r>
              <a:rPr lang="en-US" altLang="tr-TR"/>
              <a:t>Generalizations of W-A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229600" cy="34067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tr-TR"/>
              <a:t>Can be extended to complex situations, arbitrary windows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/>
              <a:t>Stability issues can arise for such cases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400">
                <a:ea typeface="굴림" pitchFamily="34" charset="-127"/>
              </a:rPr>
              <a:t>Weiler-Atherton Polygon Clipping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34" charset="-127"/>
              </a:rPr>
              <a:t>Polygon clipping using nonrectangular polygon clip windows</a:t>
            </a:r>
          </a:p>
        </p:txBody>
      </p:sp>
      <p:pic>
        <p:nvPicPr>
          <p:cNvPr id="80900" name="Picture 4" descr="AADGHX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3750" r="27951" b="24144"/>
          <a:stretch>
            <a:fillRect/>
          </a:stretch>
        </p:blipFill>
        <p:spPr bwMode="auto">
          <a:xfrm>
            <a:off x="2484438" y="2781300"/>
            <a:ext cx="40322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400">
                <a:ea typeface="굴림" pitchFamily="34" charset="-127"/>
              </a:rPr>
              <a:t>Two-Dimensional Clipping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>
                <a:ea typeface="굴림" pitchFamily="34" charset="-127"/>
              </a:rPr>
              <a:t>Point clipping – trivial</a:t>
            </a:r>
          </a:p>
          <a:p>
            <a:pPr eaLnBrk="1" hangingPunct="1"/>
            <a:r>
              <a:rPr lang="en-US" altLang="ko-KR" sz="2400" dirty="0">
                <a:ea typeface="굴림" pitchFamily="34" charset="-127"/>
              </a:rPr>
              <a:t>Line clipping</a:t>
            </a:r>
          </a:p>
          <a:p>
            <a:pPr lvl="1" eaLnBrk="1" hangingPunct="1"/>
            <a:r>
              <a:rPr lang="en-US" altLang="ko-KR" sz="2000" dirty="0">
                <a:ea typeface="굴림" pitchFamily="34" charset="-127"/>
              </a:rPr>
              <a:t>Cohen-Sutherland</a:t>
            </a:r>
          </a:p>
          <a:p>
            <a:pPr lvl="1" eaLnBrk="1" hangingPunct="1"/>
            <a:r>
              <a:rPr lang="en-US" altLang="ko-KR" sz="2000" dirty="0">
                <a:solidFill>
                  <a:schemeClr val="bg2"/>
                </a:solidFill>
                <a:ea typeface="굴림" pitchFamily="34" charset="-127"/>
              </a:rPr>
              <a:t>Liang-</a:t>
            </a:r>
            <a:r>
              <a:rPr lang="en-US" altLang="ko-KR" sz="2000" dirty="0" err="1">
                <a:solidFill>
                  <a:schemeClr val="bg2"/>
                </a:solidFill>
                <a:ea typeface="굴림" pitchFamily="34" charset="-127"/>
              </a:rPr>
              <a:t>Barsky</a:t>
            </a:r>
            <a:endParaRPr lang="tr-TR" altLang="ko-KR" sz="2000" dirty="0">
              <a:solidFill>
                <a:schemeClr val="bg2"/>
              </a:solidFill>
            </a:endParaRPr>
          </a:p>
          <a:p>
            <a:pPr lvl="1" eaLnBrk="1" hangingPunct="1"/>
            <a:r>
              <a:rPr lang="tr-TR" altLang="ko-KR" sz="2000" dirty="0"/>
              <a:t>Nicholl-Lee-Nicholl</a:t>
            </a:r>
            <a:endParaRPr lang="en-US" altLang="ko-KR" sz="2000" dirty="0">
              <a:ea typeface="굴림" pitchFamily="34" charset="-127"/>
            </a:endParaRPr>
          </a:p>
          <a:p>
            <a:pPr eaLnBrk="1" hangingPunct="1"/>
            <a:r>
              <a:rPr lang="en-US" altLang="ko-KR" sz="2400" dirty="0">
                <a:ea typeface="굴림" pitchFamily="34" charset="-127"/>
              </a:rPr>
              <a:t>Polygon Fill-Area clipping</a:t>
            </a:r>
          </a:p>
          <a:p>
            <a:pPr lvl="1" eaLnBrk="1" hangingPunct="1"/>
            <a:r>
              <a:rPr lang="en-US" altLang="ko-KR" sz="2000" dirty="0">
                <a:ea typeface="굴림" pitchFamily="34" charset="-127"/>
              </a:rPr>
              <a:t>Sutherland-Hodgeman</a:t>
            </a:r>
          </a:p>
          <a:p>
            <a:pPr lvl="1" eaLnBrk="1" hangingPunct="1"/>
            <a:r>
              <a:rPr lang="en-US" altLang="ko-KR" sz="2000" dirty="0" err="1">
                <a:ea typeface="굴림" pitchFamily="34" charset="-127"/>
              </a:rPr>
              <a:t>Weiler</a:t>
            </a:r>
            <a:r>
              <a:rPr lang="en-US" altLang="ko-KR" sz="2000" dirty="0">
                <a:ea typeface="굴림" pitchFamily="34" charset="-127"/>
              </a:rPr>
              <a:t>-Atherton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2800"/>
              <a:t>Polygon clipping</a:t>
            </a:r>
            <a:endParaRPr lang="en-GB" altLang="tr-T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tr-TR" dirty="0"/>
              <a:t>Clipping a polygon fill area needs more than line-clipping of the polygon edges</a:t>
            </a:r>
          </a:p>
          <a:p>
            <a:pPr lvl="1" eaLnBrk="1" hangingPunct="1"/>
            <a:r>
              <a:rPr lang="en-GB" altLang="tr-TR" dirty="0"/>
              <a:t>would produce</a:t>
            </a:r>
            <a:r>
              <a:rPr lang="ar-EG" altLang="tr-TR" dirty="0"/>
              <a:t> </a:t>
            </a:r>
            <a:r>
              <a:rPr lang="en-GB" altLang="tr-TR" dirty="0"/>
              <a:t>unconnected set of lines</a:t>
            </a:r>
          </a:p>
          <a:p>
            <a:pPr eaLnBrk="1" hangingPunct="1"/>
            <a:r>
              <a:rPr lang="en-GB" altLang="tr-TR" dirty="0"/>
              <a:t>Must generate one or more closed polylines, which can be filled with the assigned colour or pattern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838200" y="4876800"/>
            <a:ext cx="2971800" cy="1371600"/>
            <a:chOff x="528" y="3072"/>
            <a:chExt cx="1872" cy="864"/>
          </a:xfrm>
        </p:grpSpPr>
        <p:sp>
          <p:nvSpPr>
            <p:cNvPr id="62473" name="Freeform 5"/>
            <p:cNvSpPr>
              <a:spLocks/>
            </p:cNvSpPr>
            <p:nvPr/>
          </p:nvSpPr>
          <p:spPr bwMode="auto">
            <a:xfrm>
              <a:off x="528" y="3072"/>
              <a:ext cx="1872" cy="720"/>
            </a:xfrm>
            <a:custGeom>
              <a:avLst/>
              <a:gdLst>
                <a:gd name="T0" fmla="*/ 576 w 1872"/>
                <a:gd name="T1" fmla="*/ 336 h 720"/>
                <a:gd name="T2" fmla="*/ 768 w 1872"/>
                <a:gd name="T3" fmla="*/ 0 h 720"/>
                <a:gd name="T4" fmla="*/ 1584 w 1872"/>
                <a:gd name="T5" fmla="*/ 48 h 720"/>
                <a:gd name="T6" fmla="*/ 1008 w 1872"/>
                <a:gd name="T7" fmla="*/ 432 h 720"/>
                <a:gd name="T8" fmla="*/ 1872 w 1872"/>
                <a:gd name="T9" fmla="*/ 720 h 720"/>
                <a:gd name="T10" fmla="*/ 0 w 1872"/>
                <a:gd name="T11" fmla="*/ 672 h 720"/>
                <a:gd name="T12" fmla="*/ 576 w 1872"/>
                <a:gd name="T13" fmla="*/ 336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2"/>
                <a:gd name="T22" fmla="*/ 0 h 720"/>
                <a:gd name="T23" fmla="*/ 1872 w 187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2" h="720">
                  <a:moveTo>
                    <a:pt x="576" y="336"/>
                  </a:moveTo>
                  <a:lnTo>
                    <a:pt x="768" y="0"/>
                  </a:lnTo>
                  <a:lnTo>
                    <a:pt x="1584" y="48"/>
                  </a:lnTo>
                  <a:lnTo>
                    <a:pt x="1008" y="432"/>
                  </a:lnTo>
                  <a:lnTo>
                    <a:pt x="1872" y="720"/>
                  </a:lnTo>
                  <a:lnTo>
                    <a:pt x="0" y="672"/>
                  </a:lnTo>
                  <a:lnTo>
                    <a:pt x="576" y="3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6"/>
            <p:cNvSpPr>
              <a:spLocks noChangeArrowheads="1"/>
            </p:cNvSpPr>
            <p:nvPr/>
          </p:nvSpPr>
          <p:spPr bwMode="auto">
            <a:xfrm>
              <a:off x="768" y="3216"/>
              <a:ext cx="105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tr-TR" altLang="tr-TR" sz="1400"/>
            </a:p>
          </p:txBody>
        </p:sp>
      </p:grp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4648200" y="50292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tr-TR" altLang="tr-TR" sz="1400"/>
          </a:p>
        </p:txBody>
      </p:sp>
      <p:sp>
        <p:nvSpPr>
          <p:cNvPr id="62470" name="Freeform 8"/>
          <p:cNvSpPr>
            <a:spLocks/>
          </p:cNvSpPr>
          <p:nvPr/>
        </p:nvSpPr>
        <p:spPr bwMode="auto">
          <a:xfrm>
            <a:off x="4648200" y="5029200"/>
            <a:ext cx="685800" cy="609600"/>
          </a:xfrm>
          <a:custGeom>
            <a:avLst/>
            <a:gdLst>
              <a:gd name="T0" fmla="*/ 0 w 432"/>
              <a:gd name="T1" fmla="*/ 967740000 h 384"/>
              <a:gd name="T2" fmla="*/ 846772500 w 432"/>
              <a:gd name="T3" fmla="*/ 483870000 h 384"/>
              <a:gd name="T4" fmla="*/ 1088707500 w 432"/>
              <a:gd name="T5" fmla="*/ 0 h 384"/>
              <a:gd name="T6" fmla="*/ 0 60000 65536"/>
              <a:gd name="T7" fmla="*/ 0 60000 65536"/>
              <a:gd name="T8" fmla="*/ 0 60000 65536"/>
              <a:gd name="T9" fmla="*/ 0 w 432"/>
              <a:gd name="T10" fmla="*/ 0 h 384"/>
              <a:gd name="T11" fmla="*/ 432 w 43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84">
                <a:moveTo>
                  <a:pt x="0" y="384"/>
                </a:moveTo>
                <a:lnTo>
                  <a:pt x="336" y="192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9"/>
          <p:cNvSpPr>
            <a:spLocks noChangeShapeType="1"/>
          </p:cNvSpPr>
          <p:nvPr/>
        </p:nvSpPr>
        <p:spPr bwMode="auto">
          <a:xfrm>
            <a:off x="4648200" y="5867400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Freeform 10"/>
          <p:cNvSpPr>
            <a:spLocks/>
          </p:cNvSpPr>
          <p:nvPr/>
        </p:nvSpPr>
        <p:spPr bwMode="auto">
          <a:xfrm>
            <a:off x="5867400" y="5181600"/>
            <a:ext cx="457200" cy="457200"/>
          </a:xfrm>
          <a:custGeom>
            <a:avLst/>
            <a:gdLst>
              <a:gd name="T0" fmla="*/ 725805000 w 288"/>
              <a:gd name="T1" fmla="*/ 0 h 288"/>
              <a:gd name="T2" fmla="*/ 0 w 288"/>
              <a:gd name="T3" fmla="*/ 483870000 h 288"/>
              <a:gd name="T4" fmla="*/ 725805000 w 288"/>
              <a:gd name="T5" fmla="*/ 72580500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288" y="0"/>
                </a:moveTo>
                <a:lnTo>
                  <a:pt x="0" y="192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82625"/>
            <a:ext cx="79914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84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550"/>
            <a:ext cx="80645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16025"/>
            <a:ext cx="8281988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66788"/>
            <a:ext cx="7777162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220</Words>
  <Application>Microsoft Office PowerPoint</Application>
  <PresentationFormat>On-screen Show (4:3)</PresentationFormat>
  <Paragraphs>53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명조</vt:lpstr>
      <vt:lpstr>Özel Tasarım</vt:lpstr>
      <vt:lpstr>Office Theme</vt:lpstr>
      <vt:lpstr>PowerPoint Presentation</vt:lpstr>
      <vt:lpstr>PowerPoint Presentation</vt:lpstr>
      <vt:lpstr>Two-Dimensional Clipping</vt:lpstr>
      <vt:lpstr>Polygon clipping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Sutherland-Hodgman Polygon Clipping</vt:lpstr>
      <vt:lpstr>PowerPoint Presentation</vt:lpstr>
      <vt:lpstr>PowerPoint Presentation</vt:lpstr>
      <vt:lpstr>PowerPoint Presentation</vt:lpstr>
      <vt:lpstr>PowerPoint Presentation</vt:lpstr>
      <vt:lpstr>Weiler-Atherton Polygon Clipping</vt:lpstr>
      <vt:lpstr>Weiler-Atherton Polygon Clipping</vt:lpstr>
      <vt:lpstr>Weiler-Atherton Polygon Clipping counter-clockwise orientation of subject polygon</vt:lpstr>
      <vt:lpstr>Generalizations of W-A</vt:lpstr>
      <vt:lpstr>Weiler-Atherton Polygon Clipping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El-Said</dc:creator>
  <cp:lastModifiedBy>Mohammed El-Said</cp:lastModifiedBy>
  <cp:revision>15</cp:revision>
  <dcterms:created xsi:type="dcterms:W3CDTF">2020-04-15T22:39:53Z</dcterms:created>
  <dcterms:modified xsi:type="dcterms:W3CDTF">2023-04-25T23:22:49Z</dcterms:modified>
</cp:coreProperties>
</file>